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44AF343D-97C3-4DF2-BC05-A009981364B1}" type="datetimeFigureOut">
              <a:rPr lang="en-US" smtClean="0"/>
              <a:pPr/>
              <a:t>01.04.2019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57DA4D5C-6268-494A-A9A1-2D842464C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Szentpétervár mítosza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26823"/>
            <a:ext cx="6192688" cy="3204355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Pétervár mint az ideális (ember alkotta) város utópiája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A város mint szemiotikai mechanizmus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A város szemiotikájának két szférája:</a:t>
            </a:r>
          </a:p>
          <a:p>
            <a:pPr marL="1081088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A város mint név</a:t>
            </a:r>
          </a:p>
          <a:p>
            <a:pPr marL="1081088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A város mint tér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32656"/>
            <a:ext cx="4464497" cy="808038"/>
          </a:xfrm>
          <a:ln w="12700">
            <a:solidFill>
              <a:schemeClr val="bg1">
                <a:lumMod val="8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/>
            <a:r>
              <a:rPr lang="hu-HU" dirty="0" smtClean="0"/>
              <a:t>A város mint név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596000" cy="4536504"/>
          </a:xfrm>
        </p:spPr>
        <p:txBody>
          <a:bodyPr/>
          <a:lstStyle/>
          <a:p>
            <a:r>
              <a:rPr lang="hu-HU" dirty="0" smtClean="0"/>
              <a:t>18. sz. eleje – kiinduló  pont , az előtte lévő történelmi korszak „nem létezik”.</a:t>
            </a:r>
          </a:p>
          <a:p>
            <a:r>
              <a:rPr lang="hu-HU" dirty="0" smtClean="0"/>
              <a:t>A „saját” hagyomány  tagadása, ideális modellekkel való helyettesítése (az antikvitás mint modell) –</a:t>
            </a:r>
            <a:br>
              <a:rPr lang="hu-HU" dirty="0" smtClean="0"/>
            </a:br>
            <a:r>
              <a:rPr lang="hu-HU" dirty="0" smtClean="0"/>
              <a:t>15. – 16. századi előzményei (Rettegett Iván „származása”)</a:t>
            </a:r>
          </a:p>
          <a:p>
            <a:r>
              <a:rPr lang="hu-HU" dirty="0" smtClean="0"/>
              <a:t>„Moszkva – harmadik Róma” eszme – vallási-politikai:</a:t>
            </a:r>
          </a:p>
          <a:p>
            <a:pPr marL="717550">
              <a:buFont typeface="Arial" pitchFamily="34" charset="0"/>
              <a:buChar char="•"/>
            </a:pPr>
            <a:r>
              <a:rPr lang="hu-HU" dirty="0" smtClean="0"/>
              <a:t>translacio religionis (teokratikus aspektus)</a:t>
            </a:r>
          </a:p>
          <a:p>
            <a:pPr marL="717550">
              <a:buFont typeface="Arial" pitchFamily="34" charset="0"/>
              <a:buChar char="•"/>
            </a:pPr>
            <a:r>
              <a:rPr lang="en-US" dirty="0" smtClean="0"/>
              <a:t>translatio imperii (</a:t>
            </a:r>
            <a:r>
              <a:rPr lang="hu-HU" dirty="0" smtClean="0"/>
              <a:t>ókori Róma </a:t>
            </a:r>
            <a:r>
              <a:rPr lang="hu-HU" dirty="0" smtClean="0">
                <a:sym typeface="Wingdings"/>
              </a:rPr>
              <a:t> Bizánc</a:t>
            </a:r>
            <a:r>
              <a:rPr lang="hu-HU" dirty="0" smtClean="0"/>
              <a:t>)</a:t>
            </a:r>
          </a:p>
          <a:p>
            <a:r>
              <a:rPr lang="hu-HU" dirty="0" smtClean="0"/>
              <a:t>(Róma </a:t>
            </a:r>
            <a:r>
              <a:rPr lang="hu-HU" dirty="0" smtClean="0">
                <a:sym typeface="Wingdings"/>
              </a:rPr>
              <a:t> Konstantinápoly </a:t>
            </a:r>
            <a:r>
              <a:rPr lang="hu-HU" dirty="0" smtClean="0"/>
              <a:t>) Novgorod </a:t>
            </a:r>
            <a:r>
              <a:rPr lang="hu-HU" dirty="0" smtClean="0">
                <a:sym typeface="Wingdings"/>
              </a:rPr>
              <a:t>Pétervár</a:t>
            </a:r>
          </a:p>
          <a:p>
            <a:r>
              <a:rPr lang="hu-HU" dirty="0" smtClean="0"/>
              <a:t>Róma szakrális és politikai „öröksége”</a:t>
            </a:r>
          </a:p>
          <a:p>
            <a:endParaRPr lang="hu-HU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88640"/>
            <a:ext cx="3598911" cy="808038"/>
          </a:xfrm>
        </p:spPr>
        <p:txBody>
          <a:bodyPr>
            <a:normAutofit/>
          </a:bodyPr>
          <a:lstStyle/>
          <a:p>
            <a:r>
              <a:rPr lang="hu-HU" sz="2800" dirty="0" smtClean="0"/>
              <a:t>„Szent Péter városa”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08720"/>
            <a:ext cx="7704856" cy="5544616"/>
          </a:xfrm>
        </p:spPr>
        <p:txBody>
          <a:bodyPr/>
          <a:lstStyle/>
          <a:p>
            <a:r>
              <a:rPr lang="hu-HU" dirty="0" smtClean="0"/>
              <a:t>Péter apostol – I. Péter égi patrónusa és az általa létrehozandó város névadója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3"/>
            <a:r>
              <a:rPr lang="hu-HU" sz="1800" dirty="0" smtClean="0"/>
              <a:t>Vatikán címere			Szentpétervár címere</a:t>
            </a:r>
          </a:p>
          <a:p>
            <a:r>
              <a:rPr lang="hu-HU" dirty="0" smtClean="0"/>
              <a:t>Szentpétervár mint „</a:t>
            </a:r>
            <a:r>
              <a:rPr lang="de-DE" dirty="0" smtClean="0"/>
              <a:t>Paradise</a:t>
            </a:r>
            <a:r>
              <a:rPr lang="hu-HU" dirty="0" smtClean="0"/>
              <a:t>”  („paradicsom”)</a:t>
            </a:r>
            <a:br>
              <a:rPr lang="hu-HU" dirty="0" smtClean="0"/>
            </a:br>
            <a:r>
              <a:rPr lang="hu-HU" dirty="0" smtClean="0"/>
              <a:t>és „szentföld”  </a:t>
            </a:r>
            <a:r>
              <a:rPr lang="hu-HU" sz="1800" dirty="0" smtClean="0"/>
              <a:t>(</a:t>
            </a:r>
            <a:r>
              <a:rPr lang="hu-HU" sz="1800" dirty="0" smtClean="0">
                <a:sym typeface="Wingdings"/>
              </a:rPr>
              <a:t> Moszkva „szentségének” megalázása: színházépület a Vörös téren</a:t>
            </a:r>
            <a:r>
              <a:rPr lang="hu-HU" sz="1800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 descr="Vatik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700808"/>
            <a:ext cx="2375664" cy="2664296"/>
          </a:xfrm>
          <a:prstGeom prst="rect">
            <a:avLst/>
          </a:prstGeom>
        </p:spPr>
      </p:pic>
      <p:pic>
        <p:nvPicPr>
          <p:cNvPr id="5" name="Picture 4" descr="P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340768"/>
            <a:ext cx="3359941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8" y="116632"/>
            <a:ext cx="2590799" cy="808038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név olvasata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7848872" cy="5040560"/>
          </a:xfrm>
        </p:spPr>
        <p:txBody>
          <a:bodyPr/>
          <a:lstStyle/>
          <a:p>
            <a:r>
              <a:rPr lang="hu-HU" dirty="0" smtClean="0"/>
              <a:t>Sankt Peter</a:t>
            </a:r>
            <a:r>
              <a:rPr lang="hu-HU" u="sng" dirty="0" smtClean="0"/>
              <a:t>s</a:t>
            </a:r>
            <a:r>
              <a:rPr lang="hu-HU" dirty="0" smtClean="0"/>
              <a:t>burg  (ném.)		 Szent Péter városa</a:t>
            </a:r>
          </a:p>
          <a:p>
            <a:pPr>
              <a:buNone/>
            </a:pPr>
            <a:r>
              <a:rPr lang="hu-HU" dirty="0" smtClean="0"/>
              <a:t>					 Szent Péter városa</a:t>
            </a:r>
          </a:p>
          <a:p>
            <a:r>
              <a:rPr lang="hu-HU" dirty="0" smtClean="0"/>
              <a:t>Szankt-Peterburg		</a:t>
            </a:r>
            <a:r>
              <a:rPr lang="hu-HU" sz="1800" dirty="0" smtClean="0"/>
              <a:t>(apostol</a:t>
            </a:r>
            <a:r>
              <a:rPr lang="hu-HU" sz="1800" dirty="0" smtClean="0">
                <a:sym typeface="Wingdings"/>
              </a:rPr>
              <a:t> </a:t>
            </a:r>
            <a:r>
              <a:rPr lang="hu-HU" sz="1800" dirty="0" smtClean="0"/>
              <a:t> császár)</a:t>
            </a:r>
          </a:p>
          <a:p>
            <a:pPr>
              <a:buNone/>
            </a:pPr>
            <a:r>
              <a:rPr lang="hu-HU" dirty="0" smtClean="0"/>
              <a:t>			   		Péter szent városa</a:t>
            </a:r>
          </a:p>
          <a:p>
            <a:pPr>
              <a:buNone/>
            </a:pPr>
            <a:r>
              <a:rPr lang="hu-HU" dirty="0" smtClean="0"/>
              <a:t>A hasonmásság  jelensége  Pétervár  szimbolikájában:</a:t>
            </a:r>
          </a:p>
          <a:p>
            <a:pPr>
              <a:buNone/>
            </a:pPr>
            <a:r>
              <a:rPr lang="hu-HU" dirty="0" smtClean="0"/>
              <a:t>Pétervár – Novgorod</a:t>
            </a:r>
          </a:p>
          <a:p>
            <a:pPr>
              <a:buNone/>
            </a:pPr>
            <a:r>
              <a:rPr lang="hu-HU" dirty="0" smtClean="0"/>
              <a:t>Pétervár – Róma</a:t>
            </a:r>
          </a:p>
          <a:p>
            <a:pPr>
              <a:buNone/>
            </a:pPr>
            <a:r>
              <a:rPr lang="hu-HU" dirty="0" smtClean="0"/>
              <a:t>Péter apostol – András apostol</a:t>
            </a:r>
          </a:p>
          <a:p>
            <a:pPr>
              <a:buNone/>
            </a:pPr>
            <a:r>
              <a:rPr lang="hu-HU" dirty="0" smtClean="0"/>
              <a:t>Pétervár – új Moszkva</a:t>
            </a:r>
          </a:p>
          <a:p>
            <a:pPr>
              <a:buNone/>
            </a:pPr>
            <a:r>
              <a:rPr lang="hu-HU" dirty="0" smtClean="0"/>
              <a:t>Pétervár – új Arhangelszk (patrónusa – Mihály  arkangyal)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55976" y="1412776"/>
            <a:ext cx="1080120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91880" y="1988840"/>
            <a:ext cx="936104" cy="50405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91880" y="2492896"/>
            <a:ext cx="936104" cy="36004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54" y="3933056"/>
            <a:ext cx="2086753" cy="1390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1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6048000" cy="5690659"/>
          </a:xfrm>
          <a:prstGeom prst="rect">
            <a:avLst/>
          </a:prstGeom>
        </p:spPr>
      </p:pic>
      <p:pic>
        <p:nvPicPr>
          <p:cNvPr id="4" name="Picture 3" descr="PPskij sobor.jpg"/>
          <p:cNvPicPr>
            <a:picLocks noChangeAspect="1"/>
          </p:cNvPicPr>
          <p:nvPr/>
        </p:nvPicPr>
        <p:blipFill>
          <a:blip r:embed="rId3" cstate="print"/>
          <a:srcRect l="14381" t="3961" r="4145" b="14248"/>
          <a:stretch>
            <a:fillRect/>
          </a:stretch>
        </p:blipFill>
        <p:spPr>
          <a:xfrm>
            <a:off x="6092418" y="2366120"/>
            <a:ext cx="3051582" cy="4491880"/>
          </a:xfrm>
          <a:prstGeom prst="rect">
            <a:avLst/>
          </a:prstGeom>
        </p:spPr>
      </p:pic>
      <p:pic>
        <p:nvPicPr>
          <p:cNvPr id="5" name="Picture 4" descr="12455-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0" y="4115961"/>
            <a:ext cx="4137396" cy="2742039"/>
          </a:xfrm>
          <a:prstGeom prst="rect">
            <a:avLst/>
          </a:prstGeom>
        </p:spPr>
      </p:pic>
      <p:pic>
        <p:nvPicPr>
          <p:cNvPr id="6" name="Picture 5" descr="PPK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303112"/>
              </a:clrFrom>
              <a:clrTo>
                <a:srgbClr val="303112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7440919" y="0"/>
            <a:ext cx="1703081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5975176" cy="808038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/>
              <a:t>Pétervár „szentsége” – az államiság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52736"/>
            <a:ext cx="5015753" cy="5112568"/>
          </a:xfrm>
        </p:spPr>
        <p:txBody>
          <a:bodyPr/>
          <a:lstStyle/>
          <a:p>
            <a:r>
              <a:rPr lang="hu-HU" dirty="0" smtClean="0"/>
              <a:t>Az „igazi” szakralitás (Pétervár) ≠</a:t>
            </a:r>
            <a:br>
              <a:rPr lang="hu-HU" dirty="0" smtClean="0"/>
            </a:br>
            <a:r>
              <a:rPr lang="hu-HU" dirty="0" smtClean="0"/>
              <a:t>„hamis” szakralitás (Moszkva = pápák Rómája)</a:t>
            </a:r>
          </a:p>
          <a:p>
            <a:r>
              <a:rPr lang="hu-HU" dirty="0" smtClean="0"/>
              <a:t>A szakralitás orosz és egyetemes irányultsága (Szt. Alekszandr Nevszkij  ereklyei – Szt. Péter-Pál Bazilika)</a:t>
            </a:r>
          </a:p>
          <a:p>
            <a:r>
              <a:rPr lang="hu-HU" dirty="0" smtClean="0"/>
              <a:t>Szt. Péter-Pál Bazilika – Dalmáciai Izsák temploma = I. Péter égi patrónatusának megkettőzése</a:t>
            </a:r>
          </a:p>
          <a:p>
            <a:endParaRPr lang="en-US" dirty="0"/>
          </a:p>
        </p:txBody>
      </p:sp>
      <p:pic>
        <p:nvPicPr>
          <p:cNvPr id="7" name="Content Placeholder 4" descr="Mv F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6632"/>
            <a:ext cx="2978656" cy="4464496"/>
          </a:xfrm>
          <a:prstGeom prst="rect">
            <a:avLst/>
          </a:prstGeom>
        </p:spPr>
      </p:pic>
      <p:pic>
        <p:nvPicPr>
          <p:cNvPr id="5" name="Picture 4" descr="I Isaakij 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085184"/>
            <a:ext cx="2160000" cy="1620000"/>
          </a:xfrm>
          <a:prstGeom prst="rect">
            <a:avLst/>
          </a:prstGeom>
        </p:spPr>
      </p:pic>
      <p:pic>
        <p:nvPicPr>
          <p:cNvPr id="8" name="Picture 7" descr="II Isaakij Mod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085184"/>
            <a:ext cx="2160000" cy="1620000"/>
          </a:xfrm>
          <a:prstGeom prst="rect">
            <a:avLst/>
          </a:prstGeom>
        </p:spPr>
      </p:pic>
      <p:pic>
        <p:nvPicPr>
          <p:cNvPr id="9" name="Picture 8" descr="III Isaakij Mod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085184"/>
            <a:ext cx="2160000" cy="1620000"/>
          </a:xfrm>
          <a:prstGeom prst="rect">
            <a:avLst/>
          </a:prstGeom>
        </p:spPr>
      </p:pic>
      <p:pic>
        <p:nvPicPr>
          <p:cNvPr id="10" name="Picture 9" descr="IV Isaakij Mod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789040"/>
            <a:ext cx="21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3" cy="72008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I. Péter és Pétervár kultuszának templomai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4032449" cy="56166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1800" dirty="0" smtClean="0"/>
              <a:t>Péter-Pál Bazilika (1703. 06. 29.)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1800" dirty="0" smtClean="0"/>
              <a:t>Dalmáciai Izsák temploma</a:t>
            </a:r>
            <a:br>
              <a:rPr lang="hu-HU" sz="1800" dirty="0" smtClean="0"/>
            </a:br>
            <a:r>
              <a:rPr lang="hu-HU" sz="1800" dirty="0" smtClean="0"/>
              <a:t>(1707.  05. 30.)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1800" dirty="0" smtClean="0"/>
              <a:t>Szent Háromság temploma</a:t>
            </a:r>
            <a:br>
              <a:rPr lang="hu-HU" sz="1800" dirty="0" smtClean="0"/>
            </a:br>
            <a:r>
              <a:rPr lang="hu-HU" sz="1800" dirty="0" smtClean="0"/>
              <a:t>(1710. </a:t>
            </a:r>
            <a:r>
              <a:rPr lang="hu-HU" sz="1800" dirty="0" smtClean="0">
                <a:sym typeface="Wingdings"/>
              </a:rPr>
              <a:t> 1703.05. 16.</a:t>
            </a:r>
            <a:r>
              <a:rPr lang="hu-HU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1800" dirty="0" smtClean="0"/>
              <a:t>Vendégfogadó  szt. Sámson temploma (1710.)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1800" dirty="0" smtClean="0"/>
              <a:t>Angyali üdvözlet temploma (Alekszandr Nevszkij kolostor első temploma – 1710.)</a:t>
            </a:r>
            <a:endParaRPr lang="en-US" sz="1800" dirty="0"/>
          </a:p>
        </p:txBody>
      </p:sp>
      <p:pic>
        <p:nvPicPr>
          <p:cNvPr id="4" name="Picture 3" descr="Troickaja cerkov 2.jpg"/>
          <p:cNvPicPr>
            <a:picLocks noChangeAspect="1"/>
          </p:cNvPicPr>
          <p:nvPr/>
        </p:nvPicPr>
        <p:blipFill>
          <a:blip r:embed="rId2" cstate="print"/>
          <a:srcRect l="15350" r="59450" b="9073"/>
          <a:stretch>
            <a:fillRect/>
          </a:stretch>
        </p:blipFill>
        <p:spPr>
          <a:xfrm>
            <a:off x="4499992" y="836712"/>
            <a:ext cx="1152128" cy="2520280"/>
          </a:xfrm>
          <a:prstGeom prst="rect">
            <a:avLst/>
          </a:prstGeom>
        </p:spPr>
      </p:pic>
      <p:pic>
        <p:nvPicPr>
          <p:cNvPr id="5" name="Picture 4" descr="Troickaja cer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36712"/>
            <a:ext cx="3210548" cy="2520280"/>
          </a:xfrm>
          <a:prstGeom prst="rect">
            <a:avLst/>
          </a:prstGeom>
        </p:spPr>
      </p:pic>
      <p:pic>
        <p:nvPicPr>
          <p:cNvPr id="7" name="Picture 6" descr="samson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429000"/>
            <a:ext cx="2392301" cy="3189734"/>
          </a:xfrm>
          <a:prstGeom prst="rect">
            <a:avLst/>
          </a:prstGeom>
        </p:spPr>
      </p:pic>
      <p:pic>
        <p:nvPicPr>
          <p:cNvPr id="8" name="Picture 7" descr="1 sampsonievskii_sobor.jpg"/>
          <p:cNvPicPr>
            <a:picLocks noChangeAspect="1"/>
          </p:cNvPicPr>
          <p:nvPr/>
        </p:nvPicPr>
        <p:blipFill>
          <a:blip r:embed="rId5" cstate="print"/>
          <a:srcRect l="15035" t="1776" r="4641" b="6031"/>
          <a:stretch>
            <a:fillRect/>
          </a:stretch>
        </p:blipFill>
        <p:spPr>
          <a:xfrm>
            <a:off x="3347864" y="4365104"/>
            <a:ext cx="2989384" cy="2286000"/>
          </a:xfrm>
          <a:prstGeom prst="rect">
            <a:avLst/>
          </a:prstGeom>
        </p:spPr>
      </p:pic>
      <p:pic>
        <p:nvPicPr>
          <p:cNvPr id="9" name="Picture 8" descr="Blagoveschenskaja cerkov ANLavry 2.jpg"/>
          <p:cNvPicPr>
            <a:picLocks noChangeAspect="1"/>
          </p:cNvPicPr>
          <p:nvPr/>
        </p:nvPicPr>
        <p:blipFill>
          <a:blip r:embed="rId6" cstate="print"/>
          <a:srcRect r="5501"/>
          <a:stretch>
            <a:fillRect/>
          </a:stretch>
        </p:blipFill>
        <p:spPr>
          <a:xfrm>
            <a:off x="179512" y="4437112"/>
            <a:ext cx="288032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60639" cy="720080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I. Péter személyének szakrálizációja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5400599"/>
          </a:xfrm>
        </p:spPr>
        <p:txBody>
          <a:bodyPr/>
          <a:lstStyle/>
          <a:p>
            <a:r>
              <a:rPr lang="hu-HU" dirty="0" smtClean="0"/>
              <a:t>Szt. Péter városa </a:t>
            </a:r>
            <a:r>
              <a:rPr lang="hu-HU" dirty="0" smtClean="0">
                <a:sym typeface="Wingdings"/>
              </a:rPr>
              <a:t> Nagy Péter városa</a:t>
            </a:r>
          </a:p>
          <a:p>
            <a:r>
              <a:rPr lang="hu-HU" dirty="0" smtClean="0">
                <a:sym typeface="Wingdings"/>
              </a:rPr>
              <a:t>A kő szimbolikája</a:t>
            </a:r>
          </a:p>
          <a:p>
            <a:r>
              <a:rPr lang="hu-HU" dirty="0" smtClean="0">
                <a:sym typeface="Wingdings"/>
              </a:rPr>
              <a:t>Fa-Oroszország / Moszkva ≠ Kő-Pétervár (szobor és alkotója)</a:t>
            </a:r>
            <a:br>
              <a:rPr lang="hu-HU" dirty="0" smtClean="0">
                <a:sym typeface="Wingdings"/>
              </a:rPr>
            </a:br>
            <a:r>
              <a:rPr lang="hu-HU" dirty="0" smtClean="0">
                <a:sym typeface="Wingdings"/>
              </a:rPr>
              <a:t>		múlt		         	jövő</a:t>
            </a:r>
          </a:p>
          <a:p>
            <a:r>
              <a:rPr lang="hu-HU" dirty="0" smtClean="0">
                <a:sym typeface="Wingdings"/>
              </a:rPr>
              <a:t>Nagy Péter – városalapító és városépítő (történelmi aspektus)  városvédő  és város patrónusa (mitológiai aspektus)</a:t>
            </a:r>
          </a:p>
          <a:p>
            <a:r>
              <a:rPr lang="hu-HU" dirty="0" smtClean="0">
                <a:sym typeface="Wingdings"/>
              </a:rPr>
              <a:t>Pétervár létének három idősíkja:</a:t>
            </a:r>
          </a:p>
          <a:p>
            <a:pPr marL="1081088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történelmi időfolyam</a:t>
            </a:r>
          </a:p>
          <a:p>
            <a:pPr marL="1081088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„örök város”</a:t>
            </a:r>
          </a:p>
          <a:p>
            <a:pPr marL="1081088">
              <a:spcBef>
                <a:spcPts val="0"/>
              </a:spcBef>
              <a:buNone/>
            </a:pPr>
            <a:r>
              <a:rPr lang="hu-HU" dirty="0" smtClean="0">
                <a:sym typeface="Wingdings"/>
              </a:rPr>
              <a:t>						</a:t>
            </a:r>
            <a:r>
              <a:rPr lang="hu-HU" smtClean="0">
                <a:sym typeface="Wingdings"/>
              </a:rPr>
              <a:t>mitológiai idő</a:t>
            </a:r>
            <a:endParaRPr lang="hu-HU" dirty="0" smtClean="0">
              <a:sym typeface="Wingdings"/>
            </a:endParaRPr>
          </a:p>
          <a:p>
            <a:pPr marL="1081088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nem létező város, „káprázat”</a:t>
            </a:r>
            <a:br>
              <a:rPr lang="hu-HU" dirty="0" smtClean="0">
                <a:sym typeface="Wingdings"/>
              </a:rPr>
            </a:br>
            <a:endParaRPr lang="hu-HU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Right Bracket 3"/>
          <p:cNvSpPr/>
          <p:nvPr/>
        </p:nvSpPr>
        <p:spPr>
          <a:xfrm>
            <a:off x="5508104" y="4581128"/>
            <a:ext cx="216024" cy="1224136"/>
          </a:xfrm>
          <a:prstGeom prst="rightBracke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onlight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675</TotalTime>
  <Words>161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Georgia</vt:lpstr>
      <vt:lpstr>Wingdings</vt:lpstr>
      <vt:lpstr>Moonlight</vt:lpstr>
      <vt:lpstr>Szentpétervár mítosza</vt:lpstr>
      <vt:lpstr>PowerPoint Presentation</vt:lpstr>
      <vt:lpstr>A város mint név</vt:lpstr>
      <vt:lpstr>„Szent Péter városa”</vt:lpstr>
      <vt:lpstr>A név olvasata</vt:lpstr>
      <vt:lpstr>PowerPoint Presentation</vt:lpstr>
      <vt:lpstr>Pétervár „szentsége” – az államiság</vt:lpstr>
      <vt:lpstr>I. Péter és Pétervár kultuszának templomai</vt:lpstr>
      <vt:lpstr>I. Péter személyének szakrálizációja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Kultusz és kultuszkutatás az orosz kultúrában</dc:title>
  <dc:creator>Szokolov Denise</dc:creator>
  <cp:lastModifiedBy>Denise Szokolov</cp:lastModifiedBy>
  <cp:revision>114</cp:revision>
  <dcterms:created xsi:type="dcterms:W3CDTF">2013-04-02T14:37:51Z</dcterms:created>
  <dcterms:modified xsi:type="dcterms:W3CDTF">2019-04-01T10:43:20Z</dcterms:modified>
</cp:coreProperties>
</file>